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5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BAE85D5-6F1D-4729-AE67-844E4BACC635}" type="datetimeFigureOut">
              <a:rPr lang="ru-RU" smtClean="0"/>
              <a:t>25.12.2023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97B6CE8-4C8D-4981-BFCE-049EEAE28A48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530867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E85D5-6F1D-4729-AE67-844E4BACC635}" type="datetimeFigureOut">
              <a:rPr lang="ru-RU" smtClean="0"/>
              <a:t>25.12.2023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B6CE8-4C8D-4981-BFCE-049EEAE28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268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BAE85D5-6F1D-4729-AE67-844E4BACC635}" type="datetimeFigureOut">
              <a:rPr lang="ru-RU" smtClean="0"/>
              <a:t>25.12.2023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97B6CE8-4C8D-4981-BFCE-049EEAE28A4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7438767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E85D5-6F1D-4729-AE67-844E4BACC635}" type="datetimeFigureOut">
              <a:rPr lang="ru-RU" smtClean="0"/>
              <a:t>25.12.2023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B6CE8-4C8D-4981-BFCE-049EEAE28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754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E85D5-6F1D-4729-AE67-844E4BACC635}" type="datetimeFigureOut">
              <a:rPr lang="ru-RU" smtClean="0"/>
              <a:t>25.12.2023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B6CE8-4C8D-4981-BFCE-049EEAE28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013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E85D5-6F1D-4729-AE67-844E4BACC635}" type="datetimeFigureOut">
              <a:rPr lang="ru-RU" smtClean="0"/>
              <a:t>25.12.2023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B6CE8-4C8D-4981-BFCE-049EEAE28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139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E85D5-6F1D-4729-AE67-844E4BACC635}" type="datetimeFigureOut">
              <a:rPr lang="ru-RU" smtClean="0"/>
              <a:t>25.12.2023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B6CE8-4C8D-4981-BFCE-049EEAE28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907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BAE85D5-6F1D-4729-AE67-844E4BACC635}" type="datetimeFigureOut">
              <a:rPr lang="ru-RU" smtClean="0"/>
              <a:t>25.12.2023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97B6CE8-4C8D-4981-BFCE-049EEAE28A4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07066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BAE85D5-6F1D-4729-AE67-844E4BACC635}" type="datetimeFigureOut">
              <a:rPr lang="ru-RU" smtClean="0"/>
              <a:t>25.12.2023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97B6CE8-4C8D-4981-BFCE-049EEAE28A4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41637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E85D5-6F1D-4729-AE67-844E4BACC635}" type="datetimeFigureOut">
              <a:rPr lang="ru-RU" smtClean="0"/>
              <a:t>25.12.2023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B6CE8-4C8D-4981-BFCE-049EEAE28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891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E85D5-6F1D-4729-AE67-844E4BACC635}" type="datetimeFigureOut">
              <a:rPr lang="ru-RU" smtClean="0"/>
              <a:t>25.12.2023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B6CE8-4C8D-4981-BFCE-049EEAE28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849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EBAE85D5-6F1D-4729-AE67-844E4BACC635}" type="datetimeFigureOut">
              <a:rPr lang="ru-RU" smtClean="0"/>
              <a:t>25.12.2023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097B6CE8-4C8D-4981-BFCE-049EEAE28A4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34855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7F8A47F-FD7C-4397-A41D-F9B1BDAB5348}"/>
              </a:ext>
            </a:extLst>
          </p:cNvPr>
          <p:cNvSpPr txBox="1"/>
          <p:nvPr/>
        </p:nvSpPr>
        <p:spPr>
          <a:xfrm>
            <a:off x="2025246" y="272241"/>
            <a:ext cx="8529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ea typeface="Microsoft YaHei Light" panose="020B0502040204020203" pitchFamily="34" charset="-122"/>
                <a:cs typeface="Times New Roman" panose="02020603050405020304" pitchFamily="18" charset="0"/>
              </a:rPr>
              <a:t>Санкт – Петербургское государственное профессиональное образовательное учреждение «Педагогический колледж №1»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E914B7-7D20-4A2F-92B7-5A2C78E21631}"/>
              </a:ext>
            </a:extLst>
          </p:cNvPr>
          <p:cNvSpPr txBox="1"/>
          <p:nvPr/>
        </p:nvSpPr>
        <p:spPr>
          <a:xfrm>
            <a:off x="4778386" y="1563517"/>
            <a:ext cx="3023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ea typeface="Microsoft YaHei Light" panose="020B0502040204020203" pitchFamily="34" charset="-122"/>
                <a:cs typeface="Times New Roman" panose="02020603050405020304" pitchFamily="18" charset="0"/>
              </a:rPr>
              <a:t>ПОРТФОЛИО</a:t>
            </a:r>
            <a:endParaRPr lang="ru-RU" sz="3200" b="1" dirty="0">
              <a:latin typeface="Times New Roman" panose="02020603050405020304" pitchFamily="18" charset="0"/>
              <a:ea typeface="Microsoft YaHei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E0850F-7191-487F-A36D-99E2A7963707}"/>
              </a:ext>
            </a:extLst>
          </p:cNvPr>
          <p:cNvSpPr txBox="1"/>
          <p:nvPr/>
        </p:nvSpPr>
        <p:spPr>
          <a:xfrm>
            <a:off x="4778386" y="2030866"/>
            <a:ext cx="2872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ea typeface="Microsoft YaHei Light" panose="020B0502040204020203" pitchFamily="34" charset="-122"/>
                <a:cs typeface="Times New Roman" panose="02020603050405020304" pitchFamily="18" charset="0"/>
              </a:rPr>
              <a:t>по предмету ПМ 01, </a:t>
            </a:r>
            <a:endParaRPr lang="ru-RU" sz="1600" dirty="0" smtClean="0">
              <a:latin typeface="Times New Roman" panose="02020603050405020304" pitchFamily="18" charset="0"/>
              <a:ea typeface="Microsoft YaHei Light" panose="020B0502040204020203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ea typeface="Microsoft YaHei Light" panose="020B0502040204020203" pitchFamily="34" charset="-122"/>
                <a:cs typeface="Times New Roman" panose="02020603050405020304" pitchFamily="18" charset="0"/>
              </a:rPr>
              <a:t>МДК </a:t>
            </a:r>
            <a:r>
              <a:rPr lang="ru-RU" sz="1600" dirty="0">
                <a:latin typeface="Times New Roman" panose="02020603050405020304" pitchFamily="18" charset="0"/>
                <a:ea typeface="Microsoft YaHei Light" panose="020B0502040204020203" pitchFamily="34" charset="-122"/>
                <a:cs typeface="Times New Roman" panose="02020603050405020304" pitchFamily="18" charset="0"/>
              </a:rPr>
              <a:t>01.06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3388E3-EBB6-41D8-8F42-4FB9D4EFE707}"/>
              </a:ext>
            </a:extLst>
          </p:cNvPr>
          <p:cNvSpPr txBox="1"/>
          <p:nvPr/>
        </p:nvSpPr>
        <p:spPr>
          <a:xfrm>
            <a:off x="2407903" y="2790602"/>
            <a:ext cx="7613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ea typeface="Microsoft YaHei Light" panose="020B0502040204020203" pitchFamily="34" charset="-122"/>
                <a:cs typeface="Times New Roman" panose="02020603050405020304" pitchFamily="18" charset="0"/>
              </a:rPr>
              <a:t>«Методика обучения продуктивным видам деятельности в области </a:t>
            </a:r>
            <a:endParaRPr lang="ru-RU" sz="1600" dirty="0" smtClean="0">
              <a:latin typeface="Times New Roman" panose="02020603050405020304" pitchFamily="18" charset="0"/>
              <a:ea typeface="Microsoft YaHei Light" panose="020B0502040204020203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ea typeface="Microsoft YaHei Light" panose="020B0502040204020203" pitchFamily="34" charset="-122"/>
                <a:cs typeface="Times New Roman" panose="02020603050405020304" pitchFamily="18" charset="0"/>
              </a:rPr>
              <a:t>изобразительного </a:t>
            </a:r>
            <a:r>
              <a:rPr lang="ru-RU" sz="1600" dirty="0">
                <a:latin typeface="Times New Roman" panose="02020603050405020304" pitchFamily="18" charset="0"/>
                <a:ea typeface="Microsoft YaHei Light" panose="020B0502040204020203" pitchFamily="34" charset="-122"/>
                <a:cs typeface="Times New Roman" panose="02020603050405020304" pitchFamily="18" charset="0"/>
              </a:rPr>
              <a:t>искусства»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99BE08-F9DF-48B7-9BB2-11FA765C16E7}"/>
              </a:ext>
            </a:extLst>
          </p:cNvPr>
          <p:cNvSpPr txBox="1"/>
          <p:nvPr/>
        </p:nvSpPr>
        <p:spPr>
          <a:xfrm>
            <a:off x="3592910" y="3550338"/>
            <a:ext cx="5939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ea typeface="Microsoft YaHei Light" panose="020B0502040204020203" pitchFamily="34" charset="-122"/>
                <a:cs typeface="Times New Roman" panose="02020603050405020304" pitchFamily="18" charset="0"/>
              </a:rPr>
              <a:t>По специальности 44.02.02 – преподавание в начальных классах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5A3710-6C2E-45D4-8A9F-832465FF89E4}"/>
              </a:ext>
            </a:extLst>
          </p:cNvPr>
          <p:cNvSpPr txBox="1"/>
          <p:nvPr/>
        </p:nvSpPr>
        <p:spPr>
          <a:xfrm>
            <a:off x="5032662" y="5535127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ea typeface="Microsoft YaHei Light" panose="020B0502040204020203" pitchFamily="34" charset="-122"/>
                <a:cs typeface="Times New Roman" panose="02020603050405020304" pitchFamily="18" charset="0"/>
              </a:rPr>
              <a:t>Преподаватель МДК 01.06 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ea typeface="Microsoft YaHei Light" panose="020B0502040204020203" pitchFamily="34" charset="-122"/>
                <a:cs typeface="Times New Roman" panose="02020603050405020304" pitchFamily="18" charset="0"/>
              </a:rPr>
              <a:t>Беляева И.Б.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10381" y="4252196"/>
            <a:ext cx="39591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Студентки 2-1/7 группы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Тлеповой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Сабины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68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32873" y="21485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ЗАДАНИЕ № 1. </a:t>
            </a:r>
            <a:r>
              <a:rPr lang="ru-RU" dirty="0"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Выполнение изображений в графике по передаче фактуры </a:t>
            </a:r>
            <a:endParaRPr lang="ru-RU" dirty="0">
              <a:latin typeface="Times New Roman" panose="02020603050405020304" pitchFamily="18" charset="0"/>
              <a:ea typeface="Microsoft JhengHei UI Light" panose="020B03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567" y="1164518"/>
            <a:ext cx="3816815" cy="52891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5273" y="1164518"/>
            <a:ext cx="4088196" cy="52891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134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8982" y="19638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ЗАДАНИЕ № 2. </a:t>
            </a:r>
            <a:r>
              <a:rPr lang="ru-RU" dirty="0"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Рисунок в графике по штриховке и по передаче объема</a:t>
            </a:r>
            <a:endParaRPr lang="ru-RU" dirty="0">
              <a:latin typeface="Times New Roman" panose="02020603050405020304" pitchFamily="18" charset="0"/>
              <a:ea typeface="Microsoft JhengHei UI Light" panose="020B03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8914" t="6769" r="7982" b="2101"/>
          <a:stretch/>
        </p:blipFill>
        <p:spPr>
          <a:xfrm>
            <a:off x="4544291" y="997527"/>
            <a:ext cx="3657600" cy="53478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4599" t="7020" r="13714" b="3636"/>
          <a:stretch/>
        </p:blipFill>
        <p:spPr>
          <a:xfrm>
            <a:off x="979054" y="1597891"/>
            <a:ext cx="3255423" cy="47474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459346" y="1228559"/>
            <a:ext cx="10776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Тренировка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8342" t="5464" r="10933" b="5632"/>
          <a:stretch/>
        </p:blipFill>
        <p:spPr>
          <a:xfrm>
            <a:off x="8511705" y="1560944"/>
            <a:ext cx="3258180" cy="47844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5899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933A85-97E8-4D6A-AD01-8725960C6FC8}"/>
              </a:ext>
            </a:extLst>
          </p:cNvPr>
          <p:cNvSpPr txBox="1"/>
          <p:nvPr/>
        </p:nvSpPr>
        <p:spPr>
          <a:xfrm>
            <a:off x="911539" y="218102"/>
            <a:ext cx="929308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ЗАДАНИЕ № 3. </a:t>
            </a:r>
            <a:r>
              <a:rPr lang="ru-RU" sz="1400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Выполнение тонального рисунка деревьев различных пород. Рисунок пейзажа в технике «сухая кисть»</a:t>
            </a:r>
          </a:p>
          <a:p>
            <a:endParaRPr lang="ru-RU" sz="1400" dirty="0"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34" t="9755" r="15714"/>
          <a:stretch/>
        </p:blipFill>
        <p:spPr>
          <a:xfrm>
            <a:off x="849562" y="1523333"/>
            <a:ext cx="2802177" cy="42015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5608" t="7497" r="12447" b="6351"/>
          <a:stretch/>
        </p:blipFill>
        <p:spPr>
          <a:xfrm>
            <a:off x="3874004" y="1523333"/>
            <a:ext cx="2997258" cy="42015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12541" t="23710" r="8968" b="35632"/>
          <a:stretch/>
        </p:blipFill>
        <p:spPr>
          <a:xfrm>
            <a:off x="7093527" y="1935213"/>
            <a:ext cx="4771106" cy="32952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713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9745" y="177953"/>
            <a:ext cx="88484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ЗАДАНИЕ № 3. </a:t>
            </a:r>
            <a:r>
              <a:rPr lang="ru-RU" sz="1400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Выполнение тонального рисунка деревьев различных пород. Рисунок пейзажа в технике «сухая кисть»</a:t>
            </a:r>
            <a:endParaRPr lang="ru-RU" sz="1400" dirty="0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1317" t="5184" r="10292" b="9495"/>
          <a:stretch/>
        </p:blipFill>
        <p:spPr>
          <a:xfrm rot="16200000">
            <a:off x="6387337" y="611524"/>
            <a:ext cx="2437624" cy="35375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1697" t="4058" r="11084" b="8580"/>
          <a:stretch/>
        </p:blipFill>
        <p:spPr>
          <a:xfrm rot="16200000">
            <a:off x="2462918" y="3238810"/>
            <a:ext cx="2437625" cy="36770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13134" t="10299" r="15134" b="4433"/>
          <a:stretch/>
        </p:blipFill>
        <p:spPr>
          <a:xfrm rot="16200000">
            <a:off x="6510799" y="3108784"/>
            <a:ext cx="2466111" cy="39086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4455" t="3926" r="16003" b="6009"/>
          <a:stretch/>
        </p:blipFill>
        <p:spPr>
          <a:xfrm rot="16200000">
            <a:off x="2466012" y="532527"/>
            <a:ext cx="2443749" cy="36893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3465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933A85-97E8-4D6A-AD01-8725960C6FC8}"/>
              </a:ext>
            </a:extLst>
          </p:cNvPr>
          <p:cNvSpPr txBox="1"/>
          <p:nvPr/>
        </p:nvSpPr>
        <p:spPr>
          <a:xfrm>
            <a:off x="837999" y="171097"/>
            <a:ext cx="790883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ЗАДАНИЕ № 4. </a:t>
            </a:r>
            <a:r>
              <a:rPr lang="ru-RU" sz="1400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Выполнение изображений в цвете на различные цветовые сочетания и техники акварели</a:t>
            </a:r>
          </a:p>
          <a:p>
            <a:endParaRPr lang="ru-RU" sz="1400" dirty="0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8151" t="9788" r="10254" b="5088"/>
          <a:stretch/>
        </p:blipFill>
        <p:spPr>
          <a:xfrm>
            <a:off x="6631709" y="979054"/>
            <a:ext cx="3897745" cy="54217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6134" t="7113" r="10967" b="1420"/>
          <a:stretch/>
        </p:blipFill>
        <p:spPr>
          <a:xfrm rot="5400000">
            <a:off x="1975374" y="996320"/>
            <a:ext cx="3327505" cy="48952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7936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0882" t="6302" r="8019" b="3121"/>
          <a:stretch/>
        </p:blipFill>
        <p:spPr>
          <a:xfrm>
            <a:off x="2327564" y="748145"/>
            <a:ext cx="3833091" cy="57080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8844" t="13061" r="10815" b="10295"/>
          <a:stretch/>
        </p:blipFill>
        <p:spPr>
          <a:xfrm>
            <a:off x="7044372" y="1025236"/>
            <a:ext cx="3928427" cy="49968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C933A85-97E8-4D6A-AD01-8725960C6FC8}"/>
              </a:ext>
            </a:extLst>
          </p:cNvPr>
          <p:cNvSpPr txBox="1"/>
          <p:nvPr/>
        </p:nvSpPr>
        <p:spPr>
          <a:xfrm>
            <a:off x="791816" y="173303"/>
            <a:ext cx="855538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ЗАДАНИЕ № 4. </a:t>
            </a:r>
            <a:r>
              <a:rPr lang="ru-RU" sz="1400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Выполнение изображений в цвете на различные цветовые сочетания и техники акварели</a:t>
            </a:r>
          </a:p>
          <a:p>
            <a:endParaRPr lang="ru-RU" sz="1400" dirty="0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81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933A85-97E8-4D6A-AD01-8725960C6FC8}"/>
              </a:ext>
            </a:extLst>
          </p:cNvPr>
          <p:cNvSpPr txBox="1"/>
          <p:nvPr/>
        </p:nvSpPr>
        <p:spPr>
          <a:xfrm>
            <a:off x="911889" y="247194"/>
            <a:ext cx="60976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ЗАДАНИЕ № 5. </a:t>
            </a:r>
            <a:r>
              <a:rPr lang="ru-RU" sz="1400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Методика выполнения натюрморта в цвете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0481" t="5975" r="20418" b="16631"/>
          <a:stretch/>
        </p:blipFill>
        <p:spPr>
          <a:xfrm rot="16200000">
            <a:off x="1727201" y="267849"/>
            <a:ext cx="2770910" cy="41378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0112" t="8898" r="15886" b="10113"/>
          <a:stretch/>
        </p:blipFill>
        <p:spPr>
          <a:xfrm rot="16200000">
            <a:off x="6172315" y="325690"/>
            <a:ext cx="2724727" cy="39760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6323" t="1797" r="9987" b="6772"/>
          <a:stretch/>
        </p:blipFill>
        <p:spPr>
          <a:xfrm rot="16200000">
            <a:off x="4251908" y="3254379"/>
            <a:ext cx="2764553" cy="40270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018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933A85-97E8-4D6A-AD01-8725960C6FC8}"/>
              </a:ext>
            </a:extLst>
          </p:cNvPr>
          <p:cNvSpPr txBox="1"/>
          <p:nvPr/>
        </p:nvSpPr>
        <p:spPr>
          <a:xfrm>
            <a:off x="939598" y="265666"/>
            <a:ext cx="60976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ЗАДАНИЕ № 6. </a:t>
            </a:r>
            <a:r>
              <a:rPr lang="ru-RU" sz="1400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Методика рисования птиц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115" t="8227" r="11641" b="4029"/>
          <a:stretch/>
        </p:blipFill>
        <p:spPr>
          <a:xfrm>
            <a:off x="1385454" y="1283853"/>
            <a:ext cx="3558430" cy="48270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9555" t="9377" r="11885" b="11073"/>
          <a:stretch/>
        </p:blipFill>
        <p:spPr>
          <a:xfrm>
            <a:off x="5800436" y="1283853"/>
            <a:ext cx="3482109" cy="47013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3886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933A85-97E8-4D6A-AD01-8725960C6FC8}"/>
              </a:ext>
            </a:extLst>
          </p:cNvPr>
          <p:cNvSpPr txBox="1"/>
          <p:nvPr/>
        </p:nvSpPr>
        <p:spPr>
          <a:xfrm>
            <a:off x="939598" y="265666"/>
            <a:ext cx="60976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ЗАДАНИЕ № 6. </a:t>
            </a:r>
            <a:r>
              <a:rPr lang="ru-RU" sz="1400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Методика рисования </a:t>
            </a:r>
            <a:r>
              <a:rPr lang="ru-RU" sz="1400" dirty="0" smtClean="0"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животных </a:t>
            </a:r>
            <a:endParaRPr lang="ru-RU" sz="1400" dirty="0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4888" t="2213" r="7948" b="5932"/>
          <a:stretch/>
        </p:blipFill>
        <p:spPr>
          <a:xfrm rot="5400000">
            <a:off x="7508434" y="956700"/>
            <a:ext cx="3713019" cy="52170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7484" t="1571" r="5076" b="8772"/>
          <a:stretch/>
        </p:blipFill>
        <p:spPr>
          <a:xfrm rot="16200000">
            <a:off x="1812199" y="1027113"/>
            <a:ext cx="3713020" cy="50762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624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41</TotalTime>
  <Words>167</Words>
  <Application>Microsoft Office PowerPoint</Application>
  <PresentationFormat>Широкоэкранный</PresentationFormat>
  <Paragraphs>20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Microsoft JhengHei UI Light</vt:lpstr>
      <vt:lpstr>Microsoft YaHei Light</vt:lpstr>
      <vt:lpstr>Franklin Gothic Book</vt:lpstr>
      <vt:lpstr>Times New Roman</vt:lpstr>
      <vt:lpstr>Crop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5</cp:revision>
  <dcterms:created xsi:type="dcterms:W3CDTF">2023-12-25T17:23:47Z</dcterms:created>
  <dcterms:modified xsi:type="dcterms:W3CDTF">2023-12-25T18:05:41Z</dcterms:modified>
</cp:coreProperties>
</file>